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0" r:id="rId2"/>
    <p:sldId id="267" r:id="rId3"/>
    <p:sldId id="278" r:id="rId4"/>
    <p:sldId id="282" r:id="rId5"/>
    <p:sldId id="262" r:id="rId6"/>
    <p:sldId id="263" r:id="rId7"/>
    <p:sldId id="279" r:id="rId8"/>
    <p:sldId id="293" r:id="rId9"/>
    <p:sldId id="286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 varScale="1">
        <p:scale>
          <a:sx n="30" d="100"/>
          <a:sy n="30" d="100"/>
        </p:scale>
        <p:origin x="3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2A27-B4E9-431A-954C-8053956507E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D4005-94CE-4A34-A730-56C511EC4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9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D4005-94CE-4A34-A730-56C511EC43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0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89" y="2309359"/>
            <a:ext cx="3637166" cy="27742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784887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школе готов!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770614" cy="882119"/>
          </a:xfrm>
        </p:spPr>
        <p:txBody>
          <a:bodyPr/>
          <a:lstStyle/>
          <a:p>
            <a:pPr algn="ctr"/>
            <a:r>
              <a:rPr lang="ru-RU" dirty="0" smtClean="0"/>
              <a:t>Консультация педагога-психолога МАОУ ООШ №15 Скляровой Светланы Юрьевны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9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714357"/>
            <a:ext cx="6715140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714488"/>
            <a:ext cx="40324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 вам!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6508" y="599531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63688" y="1052736"/>
            <a:ext cx="6400800" cy="347472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«Быть готовым к школе – не значит уметь читать, писать и считать.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Быть готовым к школе –  значит быть готовым всему этому научиться».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</a:p>
          <a:p>
            <a:pPr algn="r">
              <a:buNone/>
            </a:pPr>
            <a:r>
              <a:rPr lang="ru-RU" b="1" i="1" dirty="0" err="1" smtClean="0">
                <a:solidFill>
                  <a:srgbClr val="000066"/>
                </a:solidFill>
              </a:rPr>
              <a:t>Л.А.Венгер</a:t>
            </a:r>
            <a:r>
              <a:rPr lang="ru-RU" dirty="0" smtClean="0">
                <a:solidFill>
                  <a:srgbClr val="000066"/>
                </a:solidFill>
              </a:rPr>
              <a:t>  </a:t>
            </a:r>
          </a:p>
          <a:p>
            <a:endParaRPr lang="ru-RU" dirty="0"/>
          </a:p>
        </p:txBody>
      </p:sp>
      <p:pic>
        <p:nvPicPr>
          <p:cNvPr id="4" name="Рисунок 3" descr="pla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18981"/>
            <a:ext cx="4752623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6858048" cy="16375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Готовность к школьному обучению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0" y="2928934"/>
            <a:ext cx="3312368" cy="35964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уровень физического, психического и социального развития ребенка, который необходим для успешного усвоения школьной программы без ущерба для его здоровья.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7" y="2928934"/>
            <a:ext cx="3840813" cy="3115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Мальчикбезф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2566">
            <a:off x="827088" y="1412875"/>
            <a:ext cx="2178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75247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66"/>
                </a:solidFill>
                <a:latin typeface="Arial" charset="0"/>
              </a:rPr>
              <a:t>Составляющие готовности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5105400"/>
            <a:ext cx="4572000" cy="990600"/>
          </a:xfrm>
          <a:prstGeom prst="ellipse">
            <a:avLst/>
          </a:prstGeom>
          <a:solidFill>
            <a:srgbClr val="A0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 dirty="0" smtClean="0">
                <a:latin typeface="Arial" charset="0"/>
                <a:cs typeface="Arial" charset="0"/>
              </a:rPr>
              <a:t>Социально-личностная готовность</a:t>
            </a: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810000" y="3810000"/>
            <a:ext cx="4495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800" b="1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1800" b="1" dirty="0">
                <a:latin typeface="Arial" charset="0"/>
                <a:cs typeface="Arial" charset="0"/>
              </a:rPr>
              <a:t>Мотивационная готовность</a:t>
            </a:r>
          </a:p>
          <a:p>
            <a:endParaRPr lang="ru-RU" sz="1800" b="1" dirty="0">
              <a:latin typeface="Arial" charset="0"/>
              <a:cs typeface="Arial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810000" y="2590800"/>
            <a:ext cx="4572000" cy="990600"/>
          </a:xfrm>
          <a:prstGeom prst="ellipse">
            <a:avLst/>
          </a:prstGeom>
          <a:solidFill>
            <a:srgbClr val="E27F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latin typeface="Arial" charset="0"/>
                <a:cs typeface="Arial" charset="0"/>
              </a:rPr>
              <a:t>Психологическая и педагогическая</a:t>
            </a:r>
          </a:p>
          <a:p>
            <a:pPr algn="ctr"/>
            <a:r>
              <a:rPr lang="ru-RU" sz="1800" b="1" dirty="0" smtClean="0">
                <a:latin typeface="Arial" charset="0"/>
                <a:cs typeface="Arial" charset="0"/>
              </a:rPr>
              <a:t>готовность</a:t>
            </a:r>
            <a:endParaRPr lang="ru-RU" sz="1800" b="1" dirty="0">
              <a:latin typeface="Arial" charset="0"/>
              <a:cs typeface="Arial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810000" y="1295400"/>
            <a:ext cx="45720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 dirty="0" smtClean="0">
                <a:latin typeface="Arial" charset="0"/>
                <a:cs typeface="Arial" charset="0"/>
              </a:rPr>
              <a:t>Физиологическая готовность</a:t>
            </a:r>
            <a:endParaRPr lang="ru-RU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6643734" cy="1851842"/>
          </a:xfrm>
        </p:spPr>
        <p:txBody>
          <a:bodyPr/>
          <a:lstStyle/>
          <a:p>
            <a:pPr algn="ctr"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Физиологическая готовность к школе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14414" y="3214686"/>
            <a:ext cx="6778518" cy="22282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определяется уровнем развития основных функциональных систем организма ребенка</a:t>
            </a:r>
          </a:p>
          <a:p>
            <a:endParaRPr lang="ru-RU" dirty="0"/>
          </a:p>
        </p:txBody>
      </p:sp>
      <p:pic>
        <p:nvPicPr>
          <p:cNvPr id="4" name="Рисунок 3" descr="p127_958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714752"/>
            <a:ext cx="3929090" cy="27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5966666" cy="1708966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Психологическая и педагогическая готовность к школе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714480" y="2857496"/>
            <a:ext cx="5970494" cy="150019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определяется уровнем развития восприятия, памяти, внимания, мышления, речевого развития, воображения. Запас конкретных знаний, умений и навыков.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273706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6858048" cy="2423346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Социальная или личностная готовность к обучению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3929066"/>
            <a:ext cx="6778518" cy="151390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уровень развития эмоционально-волевой сферы ребенка: желание учиться,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навыков совместной деятельности и навыков общения с другими детьми и взрослыми, ориентация на социальные нормы и ценности,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самооценки.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2249918" cy="254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000108"/>
            <a:ext cx="5966666" cy="2423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Мотивационная готовность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3714752"/>
            <a:ext cx="5970494" cy="8354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Ведущий тип мотивации будущего первоклассника из игровой должен перейти в учебную мотивацию</a:t>
            </a:r>
            <a:endParaRPr lang="ru-RU" dirty="0"/>
          </a:p>
        </p:txBody>
      </p:sp>
      <p:pic>
        <p:nvPicPr>
          <p:cNvPr id="4" name="Рисунок 3" descr="images[2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61180"/>
            <a:ext cx="3354227" cy="286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221088"/>
            <a:ext cx="8064127" cy="187245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</a:t>
            </a:r>
            <a:r>
              <a:rPr lang="ru-RU" sz="3600" b="1" i="1" u="sng" dirty="0" smtClean="0">
                <a:solidFill>
                  <a:schemeClr val="bg2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помощь родителей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выражается– </a:t>
            </a:r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понимании ребенка, в умении направить его и поддержать</a:t>
            </a:r>
            <a:r>
              <a:rPr lang="ru-RU" sz="3600" b="1" i="1" dirty="0" smtClean="0">
                <a:solidFill>
                  <a:srgbClr val="FFCC00"/>
                </a:solidFill>
              </a:rPr>
              <a:t>.</a:t>
            </a:r>
            <a:r>
              <a:rPr lang="ru-RU" sz="3600" i="1" dirty="0" smtClean="0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ru-RU" sz="3600" i="1" dirty="0" smtClean="0">
              <a:solidFill>
                <a:srgbClr val="660066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8313" y="1007944"/>
            <a:ext cx="46077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solidFill>
                  <a:srgbClr val="008000"/>
                </a:solidFill>
                <a:latin typeface="Arial" charset="0"/>
                <a:cs typeface="Arial" charset="0"/>
              </a:rPr>
              <a:t>Школа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– это естественный этап в жизни ребенка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 b="8009"/>
          <a:stretch>
            <a:fillRect/>
          </a:stretch>
        </p:blipFill>
        <p:spPr>
          <a:xfrm>
            <a:off x="4788024" y="620688"/>
            <a:ext cx="4114800" cy="31273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2038</TotalTime>
  <Words>204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К школе готов!</vt:lpstr>
      <vt:lpstr>Презентация PowerPoint</vt:lpstr>
      <vt:lpstr>Готовность к школьному обучению</vt:lpstr>
      <vt:lpstr>Составляющие готовности</vt:lpstr>
      <vt:lpstr>Физиологическая готовность к школе </vt:lpstr>
      <vt:lpstr>Психологическая и педагогическая готовность к школе </vt:lpstr>
      <vt:lpstr>Социальная или личностная готовность к обучению </vt:lpstr>
      <vt:lpstr>Мотивационная готовность</vt:lpstr>
      <vt:lpstr>Презентация PowerPoint</vt:lpstr>
      <vt:lpstr>Успехов вам!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Чуксина</dc:creator>
  <cp:lastModifiedBy>Acer-PC</cp:lastModifiedBy>
  <cp:revision>82</cp:revision>
  <dcterms:created xsi:type="dcterms:W3CDTF">2011-03-15T10:32:14Z</dcterms:created>
  <dcterms:modified xsi:type="dcterms:W3CDTF">2020-04-24T07:09:08Z</dcterms:modified>
</cp:coreProperties>
</file>